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6" r:id="rId21"/>
    <p:sldId id="285" r:id="rId22"/>
    <p:sldId id="28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63300"/>
    <a:srgbClr val="AA3916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9463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B249C-E5EF-4FA7-9570-C4CF6E0C71A1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80;&#1085;&#1086;&#1073;&#1088;&#1085;&#1072;&#1091;&#1082;&#1080;.&#1088;&#1092;/&#1076;&#1086;&#1082;&#1091;&#1084;&#1077;&#1085;&#1090;&#1099;/6261/&#1092;&#1072;&#1081;&#1083;/5230/" TargetMode="External"/><Relationship Id="rId2" Type="http://schemas.openxmlformats.org/officeDocument/2006/relationships/hyperlink" Target="http://&#1084;&#1080;&#1085;&#1086;&#1073;&#1088;&#1085;&#1072;&#1091;&#1082;&#1080;.&#1088;&#1092;/29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obrkuban.ru/obrazovanie/vospitatelnaya-rabota/prikazy" TargetMode="External"/><Relationship Id="rId5" Type="http://schemas.openxmlformats.org/officeDocument/2006/relationships/hyperlink" Target="http://&#1084;&#1080;&#1085;&#1086;&#1073;&#1088;&#1085;&#1072;&#1091;&#1082;&#1080;.&#1088;&#1092;/5133" TargetMode="External"/><Relationship Id="rId4" Type="http://schemas.openxmlformats.org/officeDocument/2006/relationships/hyperlink" Target="http://&#1084;&#1080;&#1085;&#1086;&#1073;&#1088;&#1085;&#1072;&#1091;&#1082;&#1080;.&#1088;&#1092;/92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 (700x536, 117Kb)"/>
          <p:cNvPicPr>
            <a:picLocks noChangeAspect="1" noChangeArrowheads="1"/>
          </p:cNvPicPr>
          <p:nvPr/>
        </p:nvPicPr>
        <p:blipFill>
          <a:blip r:embed="rId2"/>
          <a:srcRect t="2204" b="21301"/>
          <a:stretch>
            <a:fillRect/>
          </a:stretch>
        </p:blipFill>
        <p:spPr bwMode="auto">
          <a:xfrm>
            <a:off x="0" y="1502513"/>
            <a:ext cx="9144000" cy="5355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915276" cy="1285883"/>
          </a:xfrm>
          <a:prstGeom prst="roundRect">
            <a:avLst/>
          </a:prstGeom>
          <a:solidFill>
            <a:srgbClr val="BA934E"/>
          </a:solidFill>
          <a:ln>
            <a:solidFill>
              <a:srgbClr val="996600"/>
            </a:solidFill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3200" b="1" dirty="0" smtClean="0"/>
              <a:t>«Методические аспекты и особенности проведения занятий курса </a:t>
            </a:r>
            <a:br>
              <a:rPr lang="ru-RU" sz="3200" b="1" dirty="0" smtClean="0"/>
            </a:br>
            <a:r>
              <a:rPr lang="ru-RU" sz="3200" b="1" dirty="0" smtClean="0"/>
              <a:t>«Шахматы в школе»</a:t>
            </a:r>
            <a:endParaRPr lang="ru-RU" sz="3200" b="1" dirty="0">
              <a:ln>
                <a:solidFill>
                  <a:srgbClr val="7A5100"/>
                </a:solidFill>
              </a:ln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4	Особенности проведения занятий по изучению свойств шахматной доски и фигур, по шахматной тактике и стратегии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85926"/>
            <a:ext cx="828680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История возникновения шахматной игры. </a:t>
            </a:r>
          </a:p>
          <a:p>
            <a:r>
              <a:rPr lang="ru-RU" sz="2400" dirty="0" smtClean="0"/>
              <a:t>Геометрия шахматной доски. </a:t>
            </a:r>
          </a:p>
          <a:p>
            <a:r>
              <a:rPr lang="ru-RU" sz="2400" dirty="0" smtClean="0"/>
              <a:t>Усвоение обучающимися основных понятий: поле, горизонталь, вертикаль, диагональ, центр, фланг, нотация. Правила перемещения шахматных фигур. </a:t>
            </a:r>
          </a:p>
          <a:p>
            <a:r>
              <a:rPr lang="ru-RU" sz="2400" dirty="0" smtClean="0"/>
              <a:t>Цель игры. </a:t>
            </a:r>
          </a:p>
          <a:p>
            <a:r>
              <a:rPr lang="ru-RU" sz="2400" dirty="0" smtClean="0"/>
              <a:t>Шах, мат. </a:t>
            </a:r>
          </a:p>
          <a:p>
            <a:r>
              <a:rPr lang="ru-RU" sz="2400" dirty="0" smtClean="0"/>
              <a:t>Пат и иные случаи ничьей. </a:t>
            </a:r>
          </a:p>
          <a:p>
            <a:r>
              <a:rPr lang="ru-RU" sz="2400" dirty="0" smtClean="0"/>
              <a:t>Дидактические игры на уроках шахмат. 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b="1" dirty="0" smtClean="0"/>
              <a:t>Модуль 2. Особенности проведения занятий курса «Шахматы в школе»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71744"/>
            <a:ext cx="828680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Связь содержания шахматного образования с содержанием образования различных предметных областей. Возможности организации интегрированных уроков. Курс шахмат и проектная деятельность обучающихся.</a:t>
            </a:r>
          </a:p>
          <a:p>
            <a:endParaRPr lang="ru-RU" sz="2000" dirty="0" smtClean="0"/>
          </a:p>
          <a:p>
            <a:r>
              <a:rPr lang="ru-RU" sz="2000" dirty="0" smtClean="0"/>
              <a:t>Программное содержание: Дать представление о новой фигуре, способах действий, её ценности и взаимодействии с другими фигурами.  Вызвать у детей интерес к шахматам, расширить кругозор детей. </a:t>
            </a:r>
          </a:p>
          <a:p>
            <a:r>
              <a:rPr lang="ru-RU" sz="2000" dirty="0" smtClean="0"/>
              <a:t>Методические приёмы: Построение графических схем, моделей, рифмовка, повторения, задания на конструирование позиций, буквенно-цифровые коды, самостоятельное конструирование позиций.</a:t>
            </a:r>
          </a:p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85720" y="1643050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1	Содержание шахматного образования в соответствии с ФГОС</a:t>
            </a:r>
            <a:endParaRPr lang="ru-RU" sz="28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2	Информационная среда преподавателя шахмат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85926"/>
            <a:ext cx="828680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Шахматные сайты и использование их ресурсов в учебном процессе. Обучающее и профессиональное шахматное программное обеспечение. </a:t>
            </a:r>
          </a:p>
          <a:p>
            <a:r>
              <a:rPr lang="ru-RU" sz="2400" dirty="0" smtClean="0"/>
              <a:t>Работа в программах </a:t>
            </a:r>
            <a:r>
              <a:rPr lang="ru-RU" sz="2400" dirty="0" err="1" smtClean="0"/>
              <a:t>ChessAssistant</a:t>
            </a:r>
            <a:r>
              <a:rPr lang="ru-RU" sz="2400" dirty="0" smtClean="0"/>
              <a:t> и </a:t>
            </a:r>
            <a:r>
              <a:rPr lang="ru-RU" sz="2400" dirty="0" err="1" smtClean="0"/>
              <a:t>ChessBase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Работа с электронными задачниками </a:t>
            </a:r>
            <a:r>
              <a:rPr lang="ru-RU" sz="2400" dirty="0" err="1" smtClean="0"/>
              <a:t>Peshka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Самоанализ деятельности педагогического работника в сфере информатизации школьного дополнительного образования, принципы организации облачных технологий.</a:t>
            </a:r>
          </a:p>
          <a:p>
            <a:endParaRPr lang="ru-RU" sz="2400" dirty="0" smtClean="0"/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3	УМК по курсу «Шахматы в школе»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85926"/>
            <a:ext cx="828680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Обзор и сравнительный анализ УМК по шахматам. Программа </a:t>
            </a:r>
            <a:r>
              <a:rPr lang="ru-RU" sz="2400" dirty="0" err="1" smtClean="0"/>
              <a:t>Костьева</a:t>
            </a:r>
            <a:r>
              <a:rPr lang="ru-RU" sz="2400" dirty="0" smtClean="0"/>
              <a:t> А.Н. и др. «Шахматы – школе». Программа </a:t>
            </a:r>
            <a:r>
              <a:rPr lang="ru-RU" sz="2400" dirty="0" err="1" smtClean="0"/>
              <a:t>Сухина</a:t>
            </a:r>
            <a:r>
              <a:rPr lang="ru-RU" sz="2400" dirty="0" smtClean="0"/>
              <a:t> И.Г. «Шахматы – школе». </a:t>
            </a:r>
          </a:p>
          <a:p>
            <a:r>
              <a:rPr lang="ru-RU" sz="2400" dirty="0" smtClean="0"/>
              <a:t>«Школьный шахматный учебник» Карпова А.Н., </a:t>
            </a:r>
          </a:p>
          <a:p>
            <a:r>
              <a:rPr lang="ru-RU" sz="2400" dirty="0" err="1" smtClean="0"/>
              <a:t>Шингирея</a:t>
            </a:r>
            <a:r>
              <a:rPr lang="ru-RU" sz="2400" dirty="0" smtClean="0"/>
              <a:t> А.Б. </a:t>
            </a:r>
          </a:p>
          <a:p>
            <a:r>
              <a:rPr lang="ru-RU" sz="2400" dirty="0" smtClean="0"/>
              <a:t>«Шахматный учебник для детей и их родителей», </a:t>
            </a:r>
          </a:p>
          <a:p>
            <a:r>
              <a:rPr lang="ru-RU" sz="2400" dirty="0" err="1" smtClean="0"/>
              <a:t>Кострова</a:t>
            </a:r>
            <a:r>
              <a:rPr lang="ru-RU" sz="2400" dirty="0" smtClean="0"/>
              <a:t> В.В., Давлетова Д.А. </a:t>
            </a:r>
          </a:p>
          <a:p>
            <a:r>
              <a:rPr lang="ru-RU" sz="2400" dirty="0" smtClean="0"/>
              <a:t>Программа </a:t>
            </a:r>
            <a:r>
              <a:rPr lang="ru-RU" sz="2400" dirty="0" err="1" smtClean="0"/>
              <a:t>Полоудина</a:t>
            </a:r>
            <a:r>
              <a:rPr lang="ru-RU" sz="2400" dirty="0" smtClean="0"/>
              <a:t> В.А. «Электронные шахматы».</a:t>
            </a:r>
          </a:p>
          <a:p>
            <a:endParaRPr lang="ru-RU" sz="2400" dirty="0" smtClean="0"/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4	Использование средств и приемов для повышения детского интереса к шахматной игре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14488"/>
            <a:ext cx="828680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Многообразие занимательного материала – игр, задач, головоломок – дает основание для их классификации. Классифицировать его можно по разным признакам: по содержанию и значению, характеру мыслительных операций, а также по направленности на развитие тех или иных умений.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4	Использование средств и приемов для повышения детского интереса к шахматной игре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85926"/>
            <a:ext cx="8286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Формы и методы представления занимательного материала: совместная игра педагога с ребенком; самостоятельная деятельность детей; математические праздники и развлечения; занятия (в соответствии с учебным расписанием); отгадывание загадок, занимательных вопросов, шуточных задачек, головоломок; чтение математических сказок.</a:t>
            </a:r>
          </a:p>
          <a:p>
            <a:endParaRPr lang="ru-RU" sz="2000" dirty="0" smtClean="0"/>
          </a:p>
          <a:p>
            <a:r>
              <a:rPr lang="ru-RU" sz="2000" dirty="0" smtClean="0"/>
              <a:t>Любая логическая задача на смекалку, для какого бы возраста она не предназначалась, несет в себе определенную умственную нагрузку, которая чаще всего замаскирована занимательным сюжетом, внешними данными, условием задачи и т.д. Умственная задача: составить фигуру или видоизменить ее, найти путь решения, отгадать число – реализуется средствами игры в игровых действиях. Смекалка, находчивость, инициатива проявляются в активной умственной деятельности, основанной на непосредственном интересе.</a:t>
            </a:r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b="1" dirty="0" smtClean="0"/>
              <a:t>Модуль 3. Формы реализации курса «Шахматы в школе» в образовательной организации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214686"/>
            <a:ext cx="82868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Шахматная тактика: нападение и защита, маневр и комбинация. Шахматная стратегия: выбор стратегической цели и способов достижения цели, три стадии шахматной партии и основные задачи играющего в каждой из них. План, ходы-кандидаты, техника расчета.</a:t>
            </a:r>
          </a:p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282" y="1285860"/>
            <a:ext cx="8572560" cy="128588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400" i="1" dirty="0" smtClean="0"/>
              <a:t>Тема 1	Использование на занятиях шахматно-логических заданий (дидактических игр, головоломок, литературно-шахматных затей, шахматных загадок-обманок, сказок)</a:t>
            </a:r>
            <a:endParaRPr lang="ru-RU" sz="2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2	Организация шахматных турниров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85926"/>
            <a:ext cx="82868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История и современное состояние правил шахмат. </a:t>
            </a:r>
          </a:p>
          <a:p>
            <a:r>
              <a:rPr lang="ru-RU" sz="2400" dirty="0" smtClean="0"/>
              <a:t>Спорные случаи.</a:t>
            </a:r>
          </a:p>
          <a:p>
            <a:r>
              <a:rPr lang="ru-RU" sz="2400" dirty="0" smtClean="0"/>
              <a:t> Правила поведения шахматистов во время партии. </a:t>
            </a:r>
          </a:p>
          <a:p>
            <a:r>
              <a:rPr lang="ru-RU" sz="2400" dirty="0" smtClean="0"/>
              <a:t>Права и обязанности игроков и судьи.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3	Компьютерные шахматы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85926"/>
            <a:ext cx="828680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Технологии создания электронных образовательных ресурсов: учебное пособие, презентации, шахматные диаграммы, тесты на шахматном материале, упражнения. </a:t>
            </a:r>
          </a:p>
          <a:p>
            <a:r>
              <a:rPr lang="ru-RU" sz="2400" dirty="0" smtClean="0"/>
              <a:t>Шрифты </a:t>
            </a:r>
            <a:r>
              <a:rPr lang="ru-RU" sz="2400" dirty="0" err="1" smtClean="0"/>
              <a:t>Chess</a:t>
            </a:r>
            <a:r>
              <a:rPr lang="ru-RU" sz="2400" dirty="0" smtClean="0"/>
              <a:t> </a:t>
            </a:r>
            <a:r>
              <a:rPr lang="ru-RU" sz="2400" dirty="0" err="1" smtClean="0"/>
              <a:t>Fonts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Загрузка шрифтов на компьютер, создание шаблона шахматной доски. </a:t>
            </a:r>
          </a:p>
          <a:p>
            <a:r>
              <a:rPr lang="ru-RU" sz="2400" dirty="0" smtClean="0"/>
              <a:t>Создание презентаций с использованием шрифтов </a:t>
            </a:r>
            <a:r>
              <a:rPr lang="ru-RU" sz="2400" dirty="0" err="1" smtClean="0"/>
              <a:t>Chess</a:t>
            </a:r>
            <a:r>
              <a:rPr lang="ru-RU" sz="2400" dirty="0" smtClean="0"/>
              <a:t> </a:t>
            </a:r>
            <a:r>
              <a:rPr lang="ru-RU" sz="2400" dirty="0" err="1" smtClean="0"/>
              <a:t>Fonts</a:t>
            </a:r>
            <a:r>
              <a:rPr lang="ru-RU" sz="2400" dirty="0" smtClean="0"/>
              <a:t>. 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b="1" dirty="0" smtClean="0"/>
              <a:t>Перечень базовых учебно-методических материалов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85926"/>
            <a:ext cx="8286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I. </a:t>
            </a:r>
            <a:r>
              <a:rPr lang="ru-RU" sz="1400" b="1" i="1" dirty="0" smtClean="0"/>
              <a:t>Нормативные документы.</a:t>
            </a:r>
            <a:r>
              <a:rPr lang="ru-RU" sz="1400" b="1" dirty="0" smtClean="0"/>
              <a:t> </a:t>
            </a:r>
          </a:p>
          <a:p>
            <a:r>
              <a:rPr lang="ru-RU" sz="1400" dirty="0" smtClean="0"/>
              <a:t>1. Конвенция о правах ребёнка: Принята резолюцией 44/25 Генеральной Ассамблей ООН от 20 ноября 1989 года [Электронный ресурс]. – URL: http://www.un.org/ru/documents/decl_conv/conventions/childcon.shtml. </a:t>
            </a:r>
          </a:p>
          <a:p>
            <a:r>
              <a:rPr lang="ru-RU" sz="1400" dirty="0" smtClean="0"/>
              <a:t>2. Федеральный закон от 29.12.2012 г. № 273-ФЗ «Об образовании в Российской Федерации» [Электронный ресурс]. – URL: </a:t>
            </a:r>
            <a:r>
              <a:rPr lang="ru-RU" sz="1400" u="sng" dirty="0" smtClean="0">
                <a:hlinkClick r:id="rId2"/>
              </a:rPr>
              <a:t>http://Минобрнауки.рф/2974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3. Приказ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17.10.2013 № 1155 «Об утверждении федерального государственного образовательного стандарта дошкольного образования» [Электронный ресурс]. – URL: </a:t>
            </a:r>
            <a:r>
              <a:rPr lang="ru-RU" sz="1400" u="sng" dirty="0" smtClean="0">
                <a:hlinkClick r:id="rId3"/>
              </a:rPr>
              <a:t>http://минобрнауки.рф/документы/6261/файл/5230/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4. Приказ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06.10.2009 № 373 «Об утверждении и введении в действие федерального государственного образовательного стандарта начального общего образования» [Электронный ресурс]. – URL: </a:t>
            </a:r>
            <a:r>
              <a:rPr lang="ru-RU" sz="1400" u="sng" dirty="0" smtClean="0">
                <a:hlinkClick r:id="rId4"/>
              </a:rPr>
              <a:t>http://минобрнауки.рф/922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5. Приказ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19.12.2014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здоровья»» [Электронный ресурс]. – URL: </a:t>
            </a:r>
            <a:r>
              <a:rPr lang="ru-RU" sz="1400" u="sng" dirty="0" smtClean="0">
                <a:hlinkClick r:id="rId4"/>
              </a:rPr>
              <a:t>http://минобрнауки.рф/5132</a:t>
            </a:r>
            <a:r>
              <a:rPr lang="ru-RU" sz="1400" dirty="0" smtClean="0"/>
              <a:t> .</a:t>
            </a:r>
          </a:p>
          <a:p>
            <a:r>
              <a:rPr lang="ru-RU" sz="1400" dirty="0" smtClean="0"/>
              <a:t>6. Приказ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19.12.2014 № 1599 «О внесении изменений в федеральный государственный образовательный стандарт начального общего образования, утверждённый приказом Министерства образования и науки Российской Федерации от 06 октября 2009 № 373» [Электронный ресурс]. – URL: </a:t>
            </a:r>
            <a:r>
              <a:rPr lang="ru-RU" sz="1400" u="sng" dirty="0" smtClean="0">
                <a:hlinkClick r:id="rId5"/>
              </a:rPr>
              <a:t>http://минобрнауки.рф/5133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7. Приказ Министерства образования, науки и молодежной политики Краснодарского края № 3768 от 12.09.2017 года «О реализации проекта «Шахматы в школе» с 2017/2018 учебного года». [Электронный ресурс]. – URL: </a:t>
            </a:r>
            <a:r>
              <a:rPr lang="ru-RU" sz="1400" u="sng" dirty="0" smtClean="0">
                <a:hlinkClick r:id="rId6"/>
              </a:rPr>
              <a:t>http://minobrkuban.ru/obrazovanie/vospitatelnaya-rabota/prikazy</a:t>
            </a:r>
            <a:r>
              <a:rPr lang="ru-RU" sz="1400" dirty="0" smtClean="0"/>
              <a:t> </a:t>
            </a:r>
            <a:endParaRPr lang="ru-RU" sz="2400" dirty="0" smtClean="0"/>
          </a:p>
          <a:p>
            <a:endParaRPr lang="ru-RU" sz="16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/>
              <a:t>Учебный план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rgbClr val="7A51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271490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357298"/>
            <a:ext cx="8286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Цель обучения</a:t>
            </a:r>
            <a:r>
              <a:rPr lang="ru-RU" sz="2800" dirty="0" smtClean="0"/>
              <a:t>: </a:t>
            </a:r>
          </a:p>
          <a:p>
            <a:r>
              <a:rPr lang="ru-RU" sz="2800" dirty="0" smtClean="0"/>
              <a:t>развитие личностных и профессиональных компетенций педагогических работников на основе технологии проведения шахматных занятий в соответствии с ФГОС.</a:t>
            </a:r>
          </a:p>
          <a:p>
            <a:endParaRPr lang="ru-RU" sz="2800" dirty="0" smtClean="0"/>
          </a:p>
          <a:p>
            <a:r>
              <a:rPr lang="ru-RU" sz="2800" b="1" dirty="0" smtClean="0"/>
              <a:t>Форма обучения</a:t>
            </a:r>
            <a:r>
              <a:rPr lang="ru-RU" sz="2800" dirty="0" smtClean="0"/>
              <a:t>: </a:t>
            </a:r>
          </a:p>
          <a:p>
            <a:r>
              <a:rPr lang="ru-RU" sz="2800" dirty="0" smtClean="0"/>
              <a:t>очная,</a:t>
            </a:r>
            <a:r>
              <a:rPr lang="ru-RU" sz="2800" b="1" dirty="0" smtClean="0"/>
              <a:t> </a:t>
            </a:r>
            <a:r>
              <a:rPr lang="ru-RU" sz="2800" dirty="0" smtClean="0"/>
              <a:t>с использованием электронных образовательных технологий.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b="1" dirty="0" smtClean="0"/>
              <a:t>Перечень базовых учебно-методических материалов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85926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II. Учебная и методическая литература.</a:t>
            </a:r>
          </a:p>
          <a:p>
            <a:endParaRPr lang="ru-RU" sz="1400" b="1" dirty="0" smtClean="0"/>
          </a:p>
          <a:p>
            <a:r>
              <a:rPr lang="ru-RU" sz="1400" dirty="0" smtClean="0"/>
              <a:t>1. Авербах Ю.Л. Путешествие в шахматное королевство / Ю.Л. Авербах, М.А. Бейлин. – М.: </a:t>
            </a:r>
            <a:r>
              <a:rPr lang="ru-RU" sz="1400" dirty="0" err="1" smtClean="0"/>
              <a:t>ФиС</a:t>
            </a:r>
            <a:r>
              <a:rPr lang="ru-RU" sz="1400" dirty="0" smtClean="0"/>
              <a:t>, 1976. – 288 с., ил. </a:t>
            </a:r>
          </a:p>
          <a:p>
            <a:r>
              <a:rPr lang="ru-RU" sz="1400" dirty="0" smtClean="0"/>
              <a:t>2. Березин В.Г. Азы шахмат / В.Г. Березин. – М.: </a:t>
            </a:r>
            <a:r>
              <a:rPr lang="ru-RU" sz="1400" dirty="0" err="1" smtClean="0"/>
              <a:t>Russian</a:t>
            </a:r>
            <a:r>
              <a:rPr lang="ru-RU" sz="1400" dirty="0" smtClean="0"/>
              <a:t> </a:t>
            </a:r>
            <a:r>
              <a:rPr lang="ru-RU" sz="1400" dirty="0" err="1" smtClean="0"/>
              <a:t>chess</a:t>
            </a:r>
            <a:r>
              <a:rPr lang="ru-RU" sz="1400" dirty="0" smtClean="0"/>
              <a:t> </a:t>
            </a:r>
            <a:r>
              <a:rPr lang="ru-RU" sz="1400" dirty="0" err="1" smtClean="0"/>
              <a:t>house</a:t>
            </a:r>
            <a:r>
              <a:rPr lang="ru-RU" sz="1400" dirty="0" smtClean="0"/>
              <a:t>, 2010. – 128 с., ил. </a:t>
            </a:r>
          </a:p>
          <a:p>
            <a:r>
              <a:rPr lang="ru-RU" sz="1400" dirty="0" smtClean="0"/>
              <a:t>3. Блох М.В. Учебник шахмат: для общеобразовательных и спортивных школ, шахматных коллективов внешкольных учреждений и самообразования / М.В. Блох. – М.: Ассоциация учителей физики, 1997. – 148 с.</a:t>
            </a:r>
          </a:p>
          <a:p>
            <a:r>
              <a:rPr lang="ru-RU" sz="1400" dirty="0" smtClean="0"/>
              <a:t>4. </a:t>
            </a:r>
            <a:r>
              <a:rPr lang="ru-RU" sz="1400" dirty="0" err="1" smtClean="0"/>
              <a:t>Габбазова</a:t>
            </a:r>
            <a:r>
              <a:rPr lang="ru-RU" sz="1400" dirty="0" smtClean="0"/>
              <a:t> А.Я. Учимся играть в шахматы – развиваем интеллект: учебное пособие / А.Я. </a:t>
            </a:r>
            <a:r>
              <a:rPr lang="ru-RU" sz="1400" dirty="0" err="1" smtClean="0"/>
              <a:t>Габбазова</a:t>
            </a:r>
            <a:r>
              <a:rPr lang="ru-RU" sz="1400" dirty="0" smtClean="0"/>
              <a:t>. – Ульяновск: УГТУ, 2007. – 142 с. 10. </a:t>
            </a:r>
          </a:p>
          <a:p>
            <a:r>
              <a:rPr lang="ru-RU" sz="1400" dirty="0" smtClean="0"/>
              <a:t>5. Гришин В.Г. Малыши играют в шахматы: книга для воспитателей детского сада / В.Г. Гришин. – М.: Просвещение, 1991. – 158 с., ил.</a:t>
            </a:r>
          </a:p>
          <a:p>
            <a:r>
              <a:rPr lang="ru-RU" sz="1400" dirty="0" smtClean="0"/>
              <a:t>6. Журавлёв Н.И. В стране шахматных чудес / Н.И. Журавлёв. – М.: Международная книга, 1991. – 128 с., ил.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Зак</a:t>
            </a:r>
            <a:r>
              <a:rPr lang="ru-RU" sz="1400" dirty="0" smtClean="0"/>
              <a:t> В.Г. Я играю в шахматы / В.Г. </a:t>
            </a:r>
            <a:r>
              <a:rPr lang="ru-RU" sz="1400" dirty="0" err="1" smtClean="0"/>
              <a:t>Зак</a:t>
            </a:r>
            <a:r>
              <a:rPr lang="ru-RU" sz="1400" dirty="0" smtClean="0"/>
              <a:t>, Я. Н. </a:t>
            </a:r>
            <a:r>
              <a:rPr lang="ru-RU" sz="1400" dirty="0" err="1" smtClean="0"/>
              <a:t>Длуголенский</a:t>
            </a:r>
            <a:r>
              <a:rPr lang="ru-RU" sz="1400" dirty="0" smtClean="0"/>
              <a:t>. – Л.: Детская литература, 1980. – 228 с., ил.</a:t>
            </a:r>
          </a:p>
          <a:p>
            <a:r>
              <a:rPr lang="ru-RU" sz="1400" dirty="0" smtClean="0"/>
              <a:t>8. </a:t>
            </a:r>
            <a:r>
              <a:rPr lang="ru-RU" sz="1400" dirty="0" err="1" smtClean="0"/>
              <a:t>Карахан</a:t>
            </a:r>
            <a:r>
              <a:rPr lang="ru-RU" sz="1400" dirty="0" smtClean="0"/>
              <a:t> Ю.И. Основы судейства в шахматах / Ю.И. </a:t>
            </a:r>
            <a:r>
              <a:rPr lang="ru-RU" sz="1400" dirty="0" err="1" smtClean="0"/>
              <a:t>Карахан</a:t>
            </a:r>
            <a:r>
              <a:rPr lang="ru-RU" sz="1400" dirty="0" smtClean="0"/>
              <a:t>. – М.: Советская Россия, 1974. – 194 с. </a:t>
            </a:r>
          </a:p>
          <a:p>
            <a:r>
              <a:rPr lang="ru-RU" sz="1400" dirty="0" smtClean="0"/>
              <a:t>9. </a:t>
            </a:r>
            <a:r>
              <a:rPr lang="ru-RU" sz="1400" dirty="0" err="1" smtClean="0"/>
              <a:t>Костьев</a:t>
            </a:r>
            <a:r>
              <a:rPr lang="ru-RU" sz="1400" dirty="0" smtClean="0"/>
              <a:t> А.Н. Уроки шахмат: методический материал для работы с детьми / А.Н. </a:t>
            </a:r>
            <a:r>
              <a:rPr lang="ru-RU" sz="1400" dirty="0" err="1" smtClean="0"/>
              <a:t>Костьев</a:t>
            </a:r>
            <a:r>
              <a:rPr lang="ru-RU" sz="1400" dirty="0" smtClean="0"/>
              <a:t>. – М.: </a:t>
            </a:r>
            <a:r>
              <a:rPr lang="ru-RU" sz="1400" dirty="0" err="1" smtClean="0"/>
              <a:t>ФиС</a:t>
            </a:r>
            <a:r>
              <a:rPr lang="ru-RU" sz="1400" dirty="0" smtClean="0"/>
              <a:t>, 1984. – 208 с. </a:t>
            </a:r>
          </a:p>
          <a:p>
            <a:r>
              <a:rPr lang="ru-RU" sz="1400" dirty="0" smtClean="0"/>
              <a:t>10. </a:t>
            </a:r>
            <a:r>
              <a:rPr lang="ru-RU" sz="1400" dirty="0" err="1" smtClean="0"/>
              <a:t>Костьев</a:t>
            </a:r>
            <a:r>
              <a:rPr lang="ru-RU" sz="1400" dirty="0" smtClean="0"/>
              <a:t> А.Н. Учителю о шахматах: пособие для учителя / А.Н. </a:t>
            </a:r>
            <a:r>
              <a:rPr lang="ru-RU" sz="1400" dirty="0" err="1" smtClean="0"/>
              <a:t>Костьев</a:t>
            </a:r>
            <a:r>
              <a:rPr lang="ru-RU" sz="1400" dirty="0" smtClean="0"/>
              <a:t>. – М.: Просвещение, 1986. – 111 с., ил. </a:t>
            </a:r>
          </a:p>
          <a:p>
            <a:r>
              <a:rPr lang="ru-RU" sz="1400" dirty="0" smtClean="0"/>
              <a:t>11. Котов А.А. Тайны мышления шахматиста / А.А. Котов. – М.: </a:t>
            </a:r>
            <a:r>
              <a:rPr lang="ru-RU" sz="1400" dirty="0" err="1" smtClean="0"/>
              <a:t>Russian</a:t>
            </a:r>
            <a:r>
              <a:rPr lang="ru-RU" sz="1400" dirty="0" smtClean="0"/>
              <a:t> </a:t>
            </a:r>
            <a:r>
              <a:rPr lang="ru-RU" sz="1400" dirty="0" err="1" smtClean="0"/>
              <a:t>chess</a:t>
            </a:r>
            <a:r>
              <a:rPr lang="ru-RU" sz="1400" dirty="0" smtClean="0"/>
              <a:t> </a:t>
            </a:r>
            <a:r>
              <a:rPr lang="ru-RU" sz="1400" dirty="0" err="1" smtClean="0"/>
              <a:t>house</a:t>
            </a:r>
            <a:r>
              <a:rPr lang="ru-RU" sz="1400" dirty="0" smtClean="0"/>
              <a:t>, 2008. – 216 с. </a:t>
            </a:r>
          </a:p>
          <a:p>
            <a:r>
              <a:rPr lang="ru-RU" sz="1400" dirty="0" smtClean="0"/>
              <a:t>12. </a:t>
            </a:r>
            <a:r>
              <a:rPr lang="ru-RU" sz="1400" dirty="0" err="1" smtClean="0"/>
              <a:t>Крогиус</a:t>
            </a:r>
            <a:r>
              <a:rPr lang="ru-RU" sz="1400" dirty="0" smtClean="0"/>
              <a:t> Н.В. О психологии шахматного творчества / Н.В. </a:t>
            </a:r>
            <a:r>
              <a:rPr lang="ru-RU" sz="1400" dirty="0" err="1" smtClean="0"/>
              <a:t>Крогиус</a:t>
            </a:r>
            <a:r>
              <a:rPr lang="ru-RU" sz="1400" dirty="0" smtClean="0"/>
              <a:t>. – М.: </a:t>
            </a:r>
            <a:r>
              <a:rPr lang="ru-RU" sz="1400" dirty="0" err="1" smtClean="0"/>
              <a:t>ФиС</a:t>
            </a:r>
            <a:r>
              <a:rPr lang="ru-RU" sz="1400" dirty="0" smtClean="0"/>
              <a:t>, 1969. – 96 с. </a:t>
            </a:r>
            <a:endParaRPr lang="ru-RU" sz="16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214446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b="1" dirty="0" smtClean="0"/>
              <a:t>Перечень базовых учебно-методических материалов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85926"/>
            <a:ext cx="828680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II. Учебная и методическая литература (продолжение).</a:t>
            </a:r>
          </a:p>
          <a:p>
            <a:endParaRPr lang="ru-RU" sz="1400" b="1" dirty="0" smtClean="0"/>
          </a:p>
          <a:p>
            <a:r>
              <a:rPr lang="ru-RU" sz="1400" dirty="0" smtClean="0"/>
              <a:t>13. Петрушина Н.М. Шахматный учебник для детей / Н.М. Петрушина. – Ростов–на–Дону: Феникс, 2007. – 221 с., ил. </a:t>
            </a:r>
          </a:p>
          <a:p>
            <a:r>
              <a:rPr lang="ru-RU" sz="1400" dirty="0" smtClean="0"/>
              <a:t>14. Рохлин Я.Г. Юный шахматист: методическое руководство для внеклассной и внешкольной работы / Я.Г. Рохлин. – М.: </a:t>
            </a:r>
            <a:r>
              <a:rPr lang="ru-RU" sz="1400" dirty="0" err="1" smtClean="0"/>
              <a:t>ФиС</a:t>
            </a:r>
            <a:r>
              <a:rPr lang="ru-RU" sz="1400" dirty="0" smtClean="0"/>
              <a:t>, 1977. – 103 с. </a:t>
            </a:r>
          </a:p>
          <a:p>
            <a:r>
              <a:rPr lang="ru-RU" sz="1400" dirty="0" smtClean="0"/>
              <a:t>15. </a:t>
            </a:r>
            <a:r>
              <a:rPr lang="ru-RU" sz="1400" dirty="0" err="1" smtClean="0"/>
              <a:t>Сухин</a:t>
            </a:r>
            <a:r>
              <a:rPr lang="ru-RU" sz="1400" dirty="0" smtClean="0"/>
              <a:t> И.Г. Шахматы, первый год, или Там клетки чёрно-белые чудес и тайн полны. В 2-х частях / И.Г. </a:t>
            </a:r>
            <a:r>
              <a:rPr lang="ru-RU" sz="1400" dirty="0" err="1" smtClean="0"/>
              <a:t>Сухин</a:t>
            </a:r>
            <a:r>
              <a:rPr lang="ru-RU" sz="1400" dirty="0" smtClean="0"/>
              <a:t>. – Обнинск: Духовное возрождение, 2015. – 164 с., ил. </a:t>
            </a:r>
          </a:p>
          <a:p>
            <a:r>
              <a:rPr lang="ru-RU" sz="1400" dirty="0" smtClean="0"/>
              <a:t>16. </a:t>
            </a:r>
            <a:r>
              <a:rPr lang="ru-RU" sz="1400" dirty="0" err="1" smtClean="0"/>
              <a:t>Сухин</a:t>
            </a:r>
            <a:r>
              <a:rPr lang="ru-RU" sz="1400" dirty="0" smtClean="0"/>
              <a:t> И.Г. Шахматы, второй год, или Играем и выигрываем. В 2-х частях / И.Г. </a:t>
            </a:r>
            <a:r>
              <a:rPr lang="ru-RU" sz="1400" dirty="0" err="1" smtClean="0"/>
              <a:t>Сухин</a:t>
            </a:r>
            <a:r>
              <a:rPr lang="ru-RU" sz="1400" dirty="0" smtClean="0"/>
              <a:t>. – Обнинск: Духовное возрождение, 2015. – 160 с., ил. </a:t>
            </a:r>
          </a:p>
          <a:p>
            <a:r>
              <a:rPr lang="ru-RU" sz="1400" dirty="0" smtClean="0"/>
              <a:t>17. </a:t>
            </a:r>
            <a:r>
              <a:rPr lang="ru-RU" sz="1400" dirty="0" err="1" smtClean="0"/>
              <a:t>Сухин</a:t>
            </a:r>
            <a:r>
              <a:rPr lang="ru-RU" sz="1400" dirty="0" smtClean="0"/>
              <a:t> И.Г. Шахматы, третий год, или Тайны королевской игры / И.Г. </a:t>
            </a:r>
            <a:r>
              <a:rPr lang="ru-RU" sz="1400" dirty="0" err="1" smtClean="0"/>
              <a:t>Сухин</a:t>
            </a:r>
            <a:r>
              <a:rPr lang="ru-RU" sz="1400" dirty="0" smtClean="0"/>
              <a:t>. – Обнинск: Духовное возрождение, 2003. – 160 с., ил. </a:t>
            </a:r>
          </a:p>
          <a:p>
            <a:r>
              <a:rPr lang="ru-RU" sz="1400" dirty="0" smtClean="0"/>
              <a:t>18. Сучков В.А. Шахматная азбука: для дошкольного и младшего школьного возраста / В.А. Сучков. – Минск: Полымя, 1994. – 56 с., ил. </a:t>
            </a:r>
          </a:p>
          <a:p>
            <a:r>
              <a:rPr lang="ru-RU" sz="1400" dirty="0" smtClean="0"/>
              <a:t>19. Хенкин В.Л. Шахматы для начинающих / В.Л. Хенкин. – М.: </a:t>
            </a:r>
            <a:r>
              <a:rPr lang="ru-RU" sz="1400" dirty="0" err="1" smtClean="0"/>
              <a:t>Астрель</a:t>
            </a:r>
            <a:r>
              <a:rPr lang="ru-RU" sz="1400" dirty="0" smtClean="0"/>
              <a:t>, 2011. – 219 с. </a:t>
            </a:r>
          </a:p>
          <a:p>
            <a:r>
              <a:rPr lang="ru-RU" sz="1400" dirty="0" smtClean="0"/>
              <a:t>20. Шахматы – школе / Сост. Б.С. </a:t>
            </a:r>
            <a:r>
              <a:rPr lang="ru-RU" sz="1400" dirty="0" err="1" smtClean="0"/>
              <a:t>Гершунский</a:t>
            </a:r>
            <a:r>
              <a:rPr lang="ru-RU" sz="1400" dirty="0" smtClean="0"/>
              <a:t>, А.Н. </a:t>
            </a:r>
            <a:r>
              <a:rPr lang="ru-RU" sz="1400" dirty="0" err="1" smtClean="0"/>
              <a:t>Костьев</a:t>
            </a:r>
            <a:r>
              <a:rPr lang="ru-RU" sz="1400" dirty="0" smtClean="0"/>
              <a:t>; Под ред. Б.С. </a:t>
            </a:r>
            <a:r>
              <a:rPr lang="ru-RU" sz="1400" dirty="0" err="1" smtClean="0"/>
              <a:t>Гершунского</a:t>
            </a:r>
            <a:r>
              <a:rPr lang="ru-RU" sz="1400" dirty="0" smtClean="0"/>
              <a:t>, Н.В. </a:t>
            </a:r>
            <a:r>
              <a:rPr lang="ru-RU" sz="1400" dirty="0" err="1" smtClean="0"/>
              <a:t>Крогиуса</a:t>
            </a:r>
            <a:r>
              <a:rPr lang="ru-RU" sz="1400" dirty="0" smtClean="0"/>
              <a:t>, В.С. </a:t>
            </a:r>
            <a:r>
              <a:rPr lang="ru-RU" sz="1400" dirty="0" err="1" smtClean="0"/>
              <a:t>Хелемендика</a:t>
            </a:r>
            <a:r>
              <a:rPr lang="ru-RU" sz="1400" dirty="0" smtClean="0"/>
              <a:t>. – М.: Педагогика, 1991. –336 с., ил. </a:t>
            </a:r>
          </a:p>
          <a:p>
            <a:endParaRPr lang="ru-RU" sz="2400" dirty="0" smtClean="0"/>
          </a:p>
          <a:p>
            <a:endParaRPr lang="ru-RU" sz="16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8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b="1" dirty="0" smtClean="0"/>
              <a:t>Перечень базовых учебно-методических материалов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142984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III. Научная литература. </a:t>
            </a:r>
            <a:endParaRPr lang="ru-RU" sz="1400" b="1" dirty="0" smtClean="0"/>
          </a:p>
          <a:p>
            <a:r>
              <a:rPr lang="ru-RU" sz="1300" dirty="0" smtClean="0"/>
              <a:t>1. </a:t>
            </a:r>
            <a:r>
              <a:rPr lang="ru-RU" sz="1300" dirty="0" err="1" smtClean="0"/>
              <a:t>Анишева</a:t>
            </a:r>
            <a:r>
              <a:rPr lang="ru-RU" sz="1300" dirty="0" smtClean="0"/>
              <a:t> В.Е. Методические особенности индивидуализированного начального обучения шахматам детей младшего школьного возраста: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В.Е. </a:t>
            </a:r>
            <a:r>
              <a:rPr lang="ru-RU" sz="1300" dirty="0" err="1" smtClean="0"/>
              <a:t>Анишева</a:t>
            </a:r>
            <a:r>
              <a:rPr lang="ru-RU" sz="1300" dirty="0" smtClean="0"/>
              <a:t>; РГАФК. – М., 2002. – 163 с.: ил. </a:t>
            </a:r>
          </a:p>
          <a:p>
            <a:r>
              <a:rPr lang="ru-RU" sz="1300" dirty="0" smtClean="0"/>
              <a:t>2. Герасимова С.В. Педагогические условия социально-психологической адаптации детей с ограниченными возможностями здоровья посредством занятий шахматами: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С.В. Герасимова; РГАФК. – М., 2001. – 139 с. </a:t>
            </a:r>
          </a:p>
          <a:p>
            <a:r>
              <a:rPr lang="ru-RU" sz="1300" dirty="0" smtClean="0"/>
              <a:t>3. </a:t>
            </a:r>
            <a:r>
              <a:rPr lang="ru-RU" sz="1300" dirty="0" err="1" smtClean="0"/>
              <a:t>Габбазова</a:t>
            </a:r>
            <a:r>
              <a:rPr lang="ru-RU" sz="1300" dirty="0" smtClean="0"/>
              <a:t> А.Я. Интеллектуальное развитие детей младшего школьного возраста в процессе обучения шахматной игре: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психол. наук / А.Я. </a:t>
            </a:r>
            <a:r>
              <a:rPr lang="ru-RU" sz="1300" dirty="0" err="1" smtClean="0"/>
              <a:t>Габбазова</a:t>
            </a:r>
            <a:r>
              <a:rPr lang="ru-RU" sz="1300" dirty="0" smtClean="0"/>
              <a:t>. – М., 2005. – 151 с. </a:t>
            </a:r>
          </a:p>
          <a:p>
            <a:r>
              <a:rPr lang="ru-RU" sz="1300" dirty="0" smtClean="0"/>
              <a:t>4. Князева В.В. Активизация познавательной деятельности учащихся общеобразовательной школы (На примере преподавания шахмат):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В.В. Князева. – Ташкент, 1992. – 208 с. </a:t>
            </a:r>
          </a:p>
          <a:p>
            <a:r>
              <a:rPr lang="ru-RU" sz="1300" dirty="0" smtClean="0"/>
              <a:t>5. Князева В.В. Структура и содержание учебного предмета шахматы в системе общеобразовательной школы России: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д-ра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В.В. Князева. – М., 2000. – 410 с. </a:t>
            </a:r>
          </a:p>
          <a:p>
            <a:r>
              <a:rPr lang="ru-RU" sz="1300" dirty="0" smtClean="0"/>
              <a:t>6. </a:t>
            </a:r>
            <a:r>
              <a:rPr lang="ru-RU" sz="1300" dirty="0" err="1" smtClean="0"/>
              <a:t>Крейнин</a:t>
            </a:r>
            <a:r>
              <a:rPr lang="ru-RU" sz="1300" dirty="0" smtClean="0"/>
              <a:t> О.В. Методика использования информационно-поисковых и учебно-тренировочных шахматных программ для подготовки шахматистов: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магистра физ. культуры / О.В. </a:t>
            </a:r>
            <a:r>
              <a:rPr lang="ru-RU" sz="1300" dirty="0" err="1" smtClean="0"/>
              <a:t>Крейнин</a:t>
            </a:r>
            <a:r>
              <a:rPr lang="ru-RU" sz="1300" dirty="0" smtClean="0"/>
              <a:t>; РГАФК. – М., 1999. – 65 с.: табл. </a:t>
            </a:r>
          </a:p>
          <a:p>
            <a:r>
              <a:rPr lang="ru-RU" sz="1300" dirty="0" smtClean="0"/>
              <a:t>7. </a:t>
            </a:r>
            <a:r>
              <a:rPr lang="ru-RU" sz="1300" dirty="0" err="1" smtClean="0"/>
              <a:t>Кучумова</a:t>
            </a:r>
            <a:r>
              <a:rPr lang="ru-RU" sz="1300" dirty="0" smtClean="0"/>
              <a:t> Е.Н. Развитие рефлективной деятельности при обучении юных шахматистов: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канд. психол. наук / Е.Н. </a:t>
            </a:r>
            <a:r>
              <a:rPr lang="ru-RU" sz="1300" dirty="0" err="1" smtClean="0"/>
              <a:t>Кучумова</a:t>
            </a:r>
            <a:r>
              <a:rPr lang="ru-RU" sz="1300" dirty="0" smtClean="0"/>
              <a:t>. – М., 1997. – 130 с. </a:t>
            </a:r>
          </a:p>
          <a:p>
            <a:r>
              <a:rPr lang="ru-RU" sz="1300" dirty="0" smtClean="0"/>
              <a:t>8. Михайлова И.В. Подготовка юных высококвалифицированных шахматистов с помощью компьютерных шахматных программ и «интернет»: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И.В. Михайлова; РГУФК. – М., 2005. – 209 с.: ил. </a:t>
            </a:r>
          </a:p>
          <a:p>
            <a:r>
              <a:rPr lang="ru-RU" sz="1300" dirty="0" smtClean="0"/>
              <a:t>9. </a:t>
            </a:r>
            <a:r>
              <a:rPr lang="ru-RU" sz="1300" dirty="0" err="1" smtClean="0"/>
              <a:t>Полоудин</a:t>
            </a:r>
            <a:r>
              <a:rPr lang="ru-RU" sz="1300" dirty="0" smtClean="0"/>
              <a:t> В.А. Обучение игре в шахматы с применением компьютерных технологий как комплексное средство повышения интеллектуальных и игровых способностей младших школьников: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В.А. </a:t>
            </a:r>
            <a:r>
              <a:rPr lang="ru-RU" sz="1300" dirty="0" err="1" smtClean="0"/>
              <a:t>Полоудин</a:t>
            </a:r>
            <a:r>
              <a:rPr lang="ru-RU" sz="1300" dirty="0" smtClean="0"/>
              <a:t>; РГУФК. – М., 2007. – 192 с.: ил. </a:t>
            </a:r>
          </a:p>
          <a:p>
            <a:r>
              <a:rPr lang="ru-RU" sz="1300" dirty="0" smtClean="0"/>
              <a:t>10. </a:t>
            </a:r>
            <a:r>
              <a:rPr lang="ru-RU" sz="1300" dirty="0" err="1" smtClean="0"/>
              <a:t>Сухин</a:t>
            </a:r>
            <a:r>
              <a:rPr lang="ru-RU" sz="1300" dirty="0" smtClean="0"/>
              <a:t> И.Г. Дидактическое обеспечение развития способности действовать «в уме» у дошкольников в контексте обучения игре в шахматы: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И.Г. </a:t>
            </a:r>
            <a:r>
              <a:rPr lang="ru-RU" sz="1300" dirty="0" err="1" smtClean="0"/>
              <a:t>Сухин</a:t>
            </a:r>
            <a:r>
              <a:rPr lang="ru-RU" sz="1300" dirty="0" smtClean="0"/>
              <a:t>; Институт теории и истории педагогики РАО. – М. – 2008. – 218 с. </a:t>
            </a:r>
          </a:p>
          <a:p>
            <a:r>
              <a:rPr lang="ru-RU" sz="1300" dirty="0" smtClean="0"/>
              <a:t>11. Тарасова О.В. Педагогические условия формирования логической культуры младших школьников средствами шахматной деятельности: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... канд.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наук / О.В. Тарасова – Казань, 2005. – 209 с. </a:t>
            </a:r>
            <a:endParaRPr lang="ru-RU" sz="16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/>
              <a:t>Учебный план</a:t>
            </a:r>
            <a:endParaRPr lang="ru-RU" sz="3200" b="1" dirty="0">
              <a:ln>
                <a:solidFill>
                  <a:srgbClr val="7A51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271490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357298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Модуль 1.  </a:t>
            </a:r>
            <a:r>
              <a:rPr lang="ru-RU" sz="2800" dirty="0" smtClean="0"/>
              <a:t>  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Методические аспекты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курса «Шахматы в школе»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i="1" dirty="0" smtClean="0"/>
              <a:t>Модуль 2.  </a:t>
            </a:r>
            <a:r>
              <a:rPr lang="ru-RU" sz="2800" dirty="0" smtClean="0"/>
              <a:t>  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Особенности проведения занятий курса «Шахматы в школе» </a:t>
            </a:r>
          </a:p>
          <a:p>
            <a:endParaRPr lang="ru-RU" sz="2800" b="1" i="1" dirty="0" smtClean="0"/>
          </a:p>
          <a:p>
            <a:r>
              <a:rPr lang="ru-RU" sz="2800" b="1" i="1" dirty="0" smtClean="0"/>
              <a:t>Модуль 3.  </a:t>
            </a:r>
            <a:r>
              <a:rPr lang="ru-RU" sz="2800" dirty="0" smtClean="0"/>
              <a:t>  </a:t>
            </a:r>
            <a:r>
              <a:rPr lang="ru-RU" sz="2800" b="1" i="1" dirty="0" smtClean="0"/>
              <a:t>Формы реализации курса «Шахматы в школе» в образовательной организации </a:t>
            </a:r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err="1" smtClean="0"/>
              <a:t>Учебно</a:t>
            </a:r>
            <a:r>
              <a:rPr lang="ru-RU" sz="3200" b="1" dirty="0" smtClean="0"/>
              <a:t>- тематический план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rgbClr val="7A51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271490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357298"/>
            <a:ext cx="8286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Модуль 1.  </a:t>
            </a:r>
            <a:r>
              <a:rPr lang="ru-RU" sz="2800" dirty="0" smtClean="0"/>
              <a:t>  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Методические аспекты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курса «Шахматы в школе»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1.1   Нормативно-правовая база шахматного образования обучающихся</a:t>
            </a:r>
          </a:p>
          <a:p>
            <a:r>
              <a:rPr lang="ru-RU" sz="2800" dirty="0" smtClean="0"/>
              <a:t>1.2   Концепция шахматного образования: история и современные разработки</a:t>
            </a:r>
          </a:p>
          <a:p>
            <a:r>
              <a:rPr lang="ru-RU" sz="2800" dirty="0" smtClean="0"/>
              <a:t>1.3   Методические аспекты обучения шахматной игре</a:t>
            </a:r>
          </a:p>
          <a:p>
            <a:r>
              <a:rPr lang="ru-RU" sz="2800" dirty="0" smtClean="0"/>
              <a:t>1.4   Особенности проведения занятий по изучению свойств шахматной доски и фигур, по шахматной тактике и стратегии</a:t>
            </a:r>
          </a:p>
          <a:p>
            <a:endParaRPr lang="ru-RU" sz="2800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err="1" smtClean="0"/>
              <a:t>Учебно</a:t>
            </a:r>
            <a:r>
              <a:rPr lang="ru-RU" sz="3200" b="1" dirty="0" smtClean="0"/>
              <a:t>- тематический план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rgbClr val="7A51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271490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357298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Модуль 2.  </a:t>
            </a:r>
            <a:r>
              <a:rPr lang="ru-RU" sz="2800" dirty="0" smtClean="0"/>
              <a:t>  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Особенности проведения занятий курса «Шахматы в школе» </a:t>
            </a:r>
          </a:p>
          <a:p>
            <a:endParaRPr lang="ru-RU" sz="2800" b="1" i="1" dirty="0" smtClean="0"/>
          </a:p>
          <a:p>
            <a:r>
              <a:rPr lang="ru-RU" sz="2800" dirty="0" smtClean="0"/>
              <a:t>2.1   Содержание шахматного образования в соответствии с ФГОС</a:t>
            </a:r>
          </a:p>
          <a:p>
            <a:r>
              <a:rPr lang="ru-RU" sz="2800" dirty="0" smtClean="0"/>
              <a:t>2.2   Информационная среда преподавателя шахмат</a:t>
            </a:r>
          </a:p>
          <a:p>
            <a:r>
              <a:rPr lang="ru-RU" sz="2800" dirty="0" smtClean="0"/>
              <a:t>2.3   УМК по курсу «Шахматы»</a:t>
            </a:r>
          </a:p>
          <a:p>
            <a:r>
              <a:rPr lang="ru-RU" sz="2800" dirty="0" smtClean="0"/>
              <a:t>2.4   Использование средств и приемов для повышения детского интереса к шахматной игре</a:t>
            </a:r>
          </a:p>
          <a:p>
            <a:endParaRPr lang="ru-RU" sz="2800" b="1" i="1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err="1" smtClean="0"/>
              <a:t>Учебно</a:t>
            </a:r>
            <a:r>
              <a:rPr lang="ru-RU" sz="3200" b="1" dirty="0" smtClean="0"/>
              <a:t>- тематический план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rgbClr val="7A51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271490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357298"/>
            <a:ext cx="82868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Модуль 3.  </a:t>
            </a:r>
            <a:r>
              <a:rPr lang="ru-RU" sz="2800" dirty="0" smtClean="0"/>
              <a:t>  </a:t>
            </a:r>
            <a:r>
              <a:rPr lang="ru-RU" sz="2800" b="1" i="1" dirty="0" smtClean="0"/>
              <a:t>Формы реализации курса «Шахматы в школе» в образовательной организации </a:t>
            </a:r>
          </a:p>
          <a:p>
            <a:endParaRPr lang="ru-RU" sz="2800" b="1" i="1" dirty="0" smtClean="0"/>
          </a:p>
          <a:p>
            <a:r>
              <a:rPr lang="ru-RU" sz="2800" dirty="0" smtClean="0"/>
              <a:t>3.1   Использование на занятиях шахматно-логических заданий (дидактических игр, головоломок, литературно-шахматных затей, шахматных загадок-обманок, сказок)</a:t>
            </a:r>
          </a:p>
          <a:p>
            <a:r>
              <a:rPr lang="ru-RU" sz="2800" dirty="0" smtClean="0"/>
              <a:t>3.2   Организация шахматных турниров.</a:t>
            </a:r>
          </a:p>
          <a:p>
            <a:r>
              <a:rPr lang="ru-RU" sz="2800" dirty="0" smtClean="0"/>
              <a:t>3.3   Компьютерные шахматы. 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b="1" dirty="0" smtClean="0"/>
              <a:t>Модуль 1. Методические аспекты курса </a:t>
            </a:r>
          </a:p>
          <a:p>
            <a:r>
              <a:rPr lang="ru-RU" sz="2800" b="1" dirty="0" smtClean="0"/>
              <a:t>«Шахматы в школе»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71744"/>
            <a:ext cx="8286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Федеральное и региональное законодательство в области образования в отношении школьных шахмат. Государственная программа РФ «Развитие образования» на 2013-2020 гг. Место урока шахмат в учебном плане образовательной организации. Рабочая программа курса «Шахматы»: цель и задачи, содержание, формы аттестации.</a:t>
            </a:r>
          </a:p>
          <a:p>
            <a:endParaRPr lang="ru-RU" sz="2000" dirty="0" smtClean="0"/>
          </a:p>
          <a:p>
            <a:r>
              <a:rPr lang="ru-RU" sz="2000" dirty="0" smtClean="0"/>
              <a:t>Обзор и основные положения нормативно-правовой базы федерального, регионального (муниципального) уровней образования, регламентирующей деятельность педагогических работников в школьном дополнительном образовании.</a:t>
            </a:r>
          </a:p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85720" y="1643050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1	Нормативно-правовая база шахматного образования обучающихся</a:t>
            </a:r>
            <a:endParaRPr lang="ru-RU" sz="28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2	Концепция шахматного образования: история и современные разработки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357298"/>
            <a:ext cx="8286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Концепция школьного шахматного образования: мировой опыт и российские разработки. </a:t>
            </a:r>
          </a:p>
          <a:p>
            <a:endParaRPr lang="ru-RU" sz="2000" dirty="0" smtClean="0"/>
          </a:p>
          <a:p>
            <a:r>
              <a:rPr lang="ru-RU" sz="2000" dirty="0" smtClean="0"/>
              <a:t>История развития школьного шахматного образования в различных странах. «Шахматный всеобуч». Программа ФИДЕ «</a:t>
            </a:r>
            <a:r>
              <a:rPr lang="ru-RU" sz="2000" dirty="0" err="1" smtClean="0"/>
              <a:t>Chess</a:t>
            </a:r>
            <a:r>
              <a:rPr lang="ru-RU" sz="2000" dirty="0" smtClean="0"/>
              <a:t> </a:t>
            </a:r>
            <a:r>
              <a:rPr lang="ru-RU" sz="2000" dirty="0" err="1" smtClean="0"/>
              <a:t>in</a:t>
            </a:r>
            <a:r>
              <a:rPr lang="ru-RU" sz="2000" dirty="0" smtClean="0"/>
              <a:t> </a:t>
            </a:r>
            <a:r>
              <a:rPr lang="ru-RU" sz="2000" dirty="0" err="1" smtClean="0"/>
              <a:t>schools</a:t>
            </a:r>
            <a:r>
              <a:rPr lang="ru-RU" sz="2000" dirty="0" smtClean="0"/>
              <a:t>». </a:t>
            </a:r>
          </a:p>
          <a:p>
            <a:endParaRPr lang="ru-RU" sz="2000" dirty="0" smtClean="0"/>
          </a:p>
          <a:p>
            <a:r>
              <a:rPr lang="ru-RU" sz="2000" dirty="0" smtClean="0"/>
              <a:t>Теоретические и практические исследования в области влияния шахматного образования на формирование ключевых компетенций обучающихся. Соотношение спортивного и научного аспектов шахматного образования в современной школе. Обзор и обсуждение истории возникновения шахматного образования, основных направлений его развития на разных уровнях системы образования. </a:t>
            </a:r>
            <a:r>
              <a:rPr lang="ru-RU" sz="2000" dirty="0" err="1" smtClean="0"/>
              <a:t>Межпредметные</a:t>
            </a:r>
            <a:r>
              <a:rPr lang="ru-RU" sz="2000" dirty="0" smtClean="0"/>
              <a:t> связи шахматного образования с общеобразовательными предметами.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82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i="1" dirty="0" smtClean="0"/>
              <a:t>Тема 3	Методические аспекты обучения шахматной игре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357298"/>
            <a:ext cx="828680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Шахматное образование в связи с требованиями к личностным и </a:t>
            </a:r>
            <a:r>
              <a:rPr lang="ru-RU" sz="2400" dirty="0" err="1" smtClean="0"/>
              <a:t>метапредметным</a:t>
            </a:r>
            <a:r>
              <a:rPr lang="ru-RU" sz="2400" dirty="0" smtClean="0"/>
              <a:t> результатам освоения основной образовательной программы начального общего образования. 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161</TotalTime>
  <Words>2351</Words>
  <Application>Microsoft Office PowerPoint</Application>
  <PresentationFormat>Экран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Тема1</vt:lpstr>
      <vt:lpstr>«Методические аспекты и особенности проведения занятий курса  «Шахматы в школе»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Шахматная школа</dc:title>
  <dc:subject>Правила игры в шахматы</dc:subject>
  <dc:creator>Плотникова О.В.</dc:creator>
  <cp:keywords>шахматы, презентация</cp:keywords>
  <cp:lastModifiedBy>Пользователь Windows</cp:lastModifiedBy>
  <cp:revision>25</cp:revision>
  <dcterms:created xsi:type="dcterms:W3CDTF">2012-09-25T18:37:20Z</dcterms:created>
  <dcterms:modified xsi:type="dcterms:W3CDTF">2019-11-26T20:12:27Z</dcterms:modified>
  <cp:category>шахматы, презентация</cp:category>
</cp:coreProperties>
</file>